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2b06e0b05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2b06e0b05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2b06e0b05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2b06e0b05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257a1b1912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257a1b1912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57a1b1912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257a1b1912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57a1b1912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257a1b1912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b06e0b05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b06e0b05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2b06e0b05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2b06e0b05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2b06e0b05e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2b06e0b05e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2b06e0b05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2b06e0b05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b06e0b05e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b06e0b05e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openclassrooms.com/fr/paths/188-ingenieur-ia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Relationship Id="rId4" Type="http://schemas.openxmlformats.org/officeDocument/2006/relationships/image" Target="../media/image22.png"/><Relationship Id="rId5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10" Type="http://schemas.openxmlformats.org/officeDocument/2006/relationships/image" Target="../media/image7.png"/><Relationship Id="rId9" Type="http://schemas.openxmlformats.org/officeDocument/2006/relationships/image" Target="../media/image26.png"/><Relationship Id="rId5" Type="http://schemas.openxmlformats.org/officeDocument/2006/relationships/image" Target="../media/image5.png"/><Relationship Id="rId6" Type="http://schemas.openxmlformats.org/officeDocument/2006/relationships/image" Target="../media/image12.png"/><Relationship Id="rId7" Type="http://schemas.openxmlformats.org/officeDocument/2006/relationships/image" Target="../media/image8.png"/><Relationship Id="rId8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5.png"/><Relationship Id="rId4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13.png"/><Relationship Id="rId7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Relationship Id="rId6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16.png"/><Relationship Id="rId5" Type="http://schemas.openxmlformats.org/officeDocument/2006/relationships/image" Target="../media/image21.png"/><Relationship Id="rId6" Type="http://schemas.openxmlformats.org/officeDocument/2006/relationships/image" Target="../media/image17.png"/><Relationship Id="rId7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804350" y="348550"/>
            <a:ext cx="7731300" cy="3660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25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922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1922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b="1" lang="fr" sz="6700">
                <a:solidFill>
                  <a:schemeClr val="dk1"/>
                </a:solidFill>
              </a:rPr>
              <a:t>Préparez des données pour un organisme de santé publique</a:t>
            </a:r>
            <a:endParaRPr b="1" sz="6300"/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sz="4722"/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rPr lang="fr" sz="4722">
                <a:solidFill>
                  <a:srgbClr val="000000"/>
                </a:solidFill>
              </a:rPr>
              <a:t>Projet </a:t>
            </a:r>
            <a:r>
              <a:rPr lang="fr" sz="4722"/>
              <a:t>3</a:t>
            </a:r>
            <a:r>
              <a:rPr lang="fr" sz="4722">
                <a:solidFill>
                  <a:srgbClr val="000000"/>
                </a:solidFill>
              </a:rPr>
              <a:t>:</a:t>
            </a:r>
            <a:r>
              <a:rPr lang="fr" sz="1922">
                <a:solidFill>
                  <a:srgbClr val="000000"/>
                </a:solidFill>
              </a:rPr>
              <a:t> </a:t>
            </a:r>
            <a:endParaRPr sz="5122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5200">
              <a:solidFill>
                <a:srgbClr val="000000"/>
              </a:solidFill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311700" y="4486763"/>
            <a:ext cx="2143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Formation: </a:t>
            </a:r>
            <a:r>
              <a:rPr lang="fr" u="sng">
                <a:solidFill>
                  <a:srgbClr val="0097A7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Ingénieur IA</a:t>
            </a:r>
            <a:endParaRPr sz="1700"/>
          </a:p>
        </p:txBody>
      </p:sp>
      <p:sp>
        <p:nvSpPr>
          <p:cNvPr id="56" name="Google Shape;56;p13"/>
          <p:cNvSpPr txBox="1"/>
          <p:nvPr/>
        </p:nvSpPr>
        <p:spPr>
          <a:xfrm>
            <a:off x="4308550" y="4493513"/>
            <a:ext cx="1909800" cy="3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800">
                <a:solidFill>
                  <a:srgbClr val="595959"/>
                </a:solidFill>
              </a:rPr>
              <a:t>Marius BARTCUS</a:t>
            </a:r>
            <a:endParaRPr sz="2800">
              <a:solidFill>
                <a:srgbClr val="595959"/>
              </a:solidFill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3575" y="4135350"/>
            <a:ext cx="1513001" cy="854024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/11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ACP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3850" y="629400"/>
            <a:ext cx="1746350" cy="43386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1950" y="681963"/>
            <a:ext cx="1784319" cy="42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22"/>
          <p:cNvSpPr txBox="1"/>
          <p:nvPr>
            <p:ph idx="1" type="body"/>
          </p:nvPr>
        </p:nvSpPr>
        <p:spPr>
          <a:xfrm>
            <a:off x="4667750" y="1527725"/>
            <a:ext cx="4153200" cy="24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</a:pPr>
            <a:r>
              <a:rPr lang="fr" sz="1100"/>
              <a:t>Realizing PCA with 6 composants capturing &gt; then 80% of information.</a:t>
            </a:r>
            <a:endParaRPr sz="1100"/>
          </a:p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</a:pPr>
            <a:r>
              <a:t/>
            </a:r>
            <a:endParaRPr sz="1100"/>
          </a:p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70000"/>
              <a:buNone/>
            </a:pPr>
            <a:r>
              <a:rPr lang="fr" sz="1100"/>
              <a:t>C</a:t>
            </a:r>
            <a:r>
              <a:rPr lang="fr" sz="1100"/>
              <a:t>orrelation</a:t>
            </a:r>
            <a:r>
              <a:rPr lang="fr" sz="1100"/>
              <a:t> between the initial variables with the obtained principal components. </a:t>
            </a:r>
            <a:endParaRPr sz="1100"/>
          </a:p>
          <a:p>
            <a:pPr indent="-293211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 sz="1100"/>
              <a:t>The variable nutri-score-fr_100g, nutri-score-uk_100g, energy_100g is described by F1.</a:t>
            </a:r>
            <a:endParaRPr sz="1100"/>
          </a:p>
          <a:p>
            <a:pPr indent="-293211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 sz="1100"/>
              <a:t>The variable sodium_100g is described by F2.</a:t>
            </a:r>
            <a:endParaRPr sz="1100"/>
          </a:p>
          <a:p>
            <a:pPr indent="-293211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 sz="1100"/>
              <a:t>The variable sugars_100g is described by F3.</a:t>
            </a:r>
            <a:endParaRPr sz="1100"/>
          </a:p>
          <a:p>
            <a:pPr indent="-293211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 sz="1100"/>
              <a:t>The variable fiber_100g is described by F4.</a:t>
            </a:r>
            <a:endParaRPr sz="1100"/>
          </a:p>
          <a:p>
            <a:pPr indent="-293211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 sz="1100"/>
              <a:t>The variable fruits-vegetables-nuts_100g is described by F5.</a:t>
            </a:r>
            <a:endParaRPr sz="1100"/>
          </a:p>
          <a:p>
            <a:pPr indent="-293211" lvl="0" marL="45720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ct val="100000"/>
              <a:buChar char="➔"/>
            </a:pPr>
            <a:r>
              <a:rPr lang="fr" sz="1100"/>
              <a:t>The variable proteins_100g is described by F6.</a:t>
            </a:r>
            <a:endParaRPr sz="1100"/>
          </a:p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Observe positive and negative correlations.</a:t>
            </a:r>
            <a:endParaRPr sz="1100"/>
          </a:p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</a:pPr>
            <a:r>
              <a:rPr lang="fr" sz="1100"/>
              <a:t> </a:t>
            </a:r>
            <a:endParaRPr sz="1100"/>
          </a:p>
          <a:p>
            <a:pPr indent="0" lvl="0" marL="0" rtl="0" algn="just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70000"/>
              <a:buFont typeface="Arial"/>
              <a:buNone/>
            </a:pPr>
            <a:r>
              <a:rPr lang="fr" sz="1100"/>
              <a:t>We have also made a projection of individuals.</a:t>
            </a:r>
            <a:endParaRPr sz="1100"/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ct val="70000"/>
              <a:buNone/>
            </a:pPr>
            <a:r>
              <a:t/>
            </a:r>
            <a:endParaRPr sz="1100"/>
          </a:p>
        </p:txBody>
      </p:sp>
      <p:sp>
        <p:nvSpPr>
          <p:cNvPr id="155" name="Google Shape;155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/11</a:t>
            </a:r>
            <a:endParaRPr/>
          </a:p>
        </p:txBody>
      </p:sp>
      <p:pic>
        <p:nvPicPr>
          <p:cNvPr id="156" name="Google Shape;15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L’application web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1388" y="704375"/>
            <a:ext cx="6210821" cy="4233548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/11</a:t>
            </a:r>
            <a:endParaRPr/>
          </a:p>
        </p:txBody>
      </p:sp>
      <p:pic>
        <p:nvPicPr>
          <p:cNvPr id="164" name="Google Shape;1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ctrTitle"/>
          </p:nvPr>
        </p:nvSpPr>
        <p:spPr>
          <a:xfrm>
            <a:off x="291350" y="919025"/>
            <a:ext cx="8520600" cy="3082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fr" sz="1600"/>
              <a:t>Contexte du travail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fr" sz="1600"/>
              <a:t>Problématique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fr" sz="1600"/>
              <a:t>Environnement de travail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fr" sz="1600"/>
              <a:t>Description des données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fr" sz="1600"/>
              <a:t>Démarche méthodologique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fr" sz="1600"/>
              <a:t>Nettoyage des données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◆"/>
            </a:pPr>
            <a:r>
              <a:rPr lang="fr" sz="1600"/>
              <a:t>Analyse statistique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Analyse univarié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Analyse bi-varié</a:t>
            </a:r>
            <a:endParaRPr sz="1600"/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fr" sz="1600"/>
              <a:t>Analyse descriptive ACP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fr" sz="1600"/>
              <a:t>L’application web</a:t>
            </a:r>
            <a:endParaRPr sz="16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65" name="Google Shape;65;p14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>
                <a:solidFill>
                  <a:srgbClr val="000000"/>
                </a:solidFill>
              </a:rPr>
              <a:t>Sommaire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66" name="Google Shape;6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/11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629250"/>
            <a:ext cx="8520600" cy="13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Rendre les données de santé plus accessibles </a:t>
            </a:r>
            <a:r>
              <a:rPr lang="fr" sz="1100">
                <a:solidFill>
                  <a:schemeClr val="dk1"/>
                </a:solidFill>
              </a:rPr>
              <a:t>pour l’</a:t>
            </a:r>
            <a:r>
              <a:rPr lang="fr" sz="1100">
                <a:solidFill>
                  <a:schemeClr val="dk1"/>
                </a:solidFill>
              </a:rPr>
              <a:t>agence "Santé publique France"</a:t>
            </a:r>
            <a:r>
              <a:rPr b="1" lang="fr" sz="1100">
                <a:solidFill>
                  <a:schemeClr val="dk1"/>
                </a:solidFill>
              </a:rPr>
              <a:t>. </a:t>
            </a:r>
            <a:br>
              <a:rPr b="1" lang="fr" sz="1100">
                <a:solidFill>
                  <a:schemeClr val="dk1"/>
                </a:solidFill>
              </a:rPr>
            </a:br>
            <a:r>
              <a:rPr lang="fr" sz="1100">
                <a:solidFill>
                  <a:schemeClr val="dk1"/>
                </a:solidFill>
              </a:rPr>
              <a:t>Explorer et visualiser des données, pour que ses agents puissent les exploiter.</a:t>
            </a:r>
            <a:br>
              <a:rPr lang="fr" sz="1100">
                <a:solidFill>
                  <a:schemeClr val="dk1"/>
                </a:solidFill>
              </a:rPr>
            </a:br>
            <a:r>
              <a:rPr lang="fr" sz="1100">
                <a:solidFill>
                  <a:schemeClr val="dk1"/>
                </a:solidFill>
              </a:rPr>
              <a:t>Les étapes identifié:</a:t>
            </a:r>
            <a:br>
              <a:rPr lang="fr" sz="1100">
                <a:solidFill>
                  <a:schemeClr val="dk1"/>
                </a:solidFill>
              </a:rPr>
            </a:br>
            <a:r>
              <a:rPr lang="fr" sz="1100">
                <a:solidFill>
                  <a:schemeClr val="dk1"/>
                </a:solidFill>
              </a:rPr>
              <a:t>1) </a:t>
            </a:r>
            <a:r>
              <a:rPr b="1" lang="fr" sz="1100">
                <a:solidFill>
                  <a:schemeClr val="dk1"/>
                </a:solidFill>
              </a:rPr>
              <a:t>Traiter le jeu de données</a:t>
            </a:r>
            <a:r>
              <a:rPr lang="fr" sz="1100">
                <a:solidFill>
                  <a:schemeClr val="dk1"/>
                </a:solidFill>
              </a:rPr>
              <a:t> et </a:t>
            </a:r>
            <a:r>
              <a:rPr b="1" lang="fr" sz="1100">
                <a:solidFill>
                  <a:schemeClr val="dk1"/>
                </a:solidFill>
              </a:rPr>
              <a:t>repérer des variables pertinentes</a:t>
            </a:r>
            <a:r>
              <a:rPr lang="fr" sz="1100">
                <a:solidFill>
                  <a:schemeClr val="dk1"/>
                </a:solidFill>
              </a:rPr>
              <a:t>.</a:t>
            </a:r>
            <a:br>
              <a:rPr lang="fr" sz="1100">
                <a:solidFill>
                  <a:schemeClr val="dk1"/>
                </a:solidFill>
              </a:rPr>
            </a:br>
            <a:r>
              <a:rPr lang="fr" sz="1100">
                <a:solidFill>
                  <a:schemeClr val="dk1"/>
                </a:solidFill>
              </a:rPr>
              <a:t>2) </a:t>
            </a:r>
            <a:r>
              <a:rPr b="1" lang="fr" sz="1100">
                <a:solidFill>
                  <a:schemeClr val="dk1"/>
                </a:solidFill>
              </a:rPr>
              <a:t>Produire des visualisations</a:t>
            </a:r>
            <a:r>
              <a:rPr lang="fr" sz="1100">
                <a:solidFill>
                  <a:schemeClr val="dk1"/>
                </a:solidFill>
              </a:rPr>
              <a:t> pour mieux comprendre les données. </a:t>
            </a:r>
            <a:r>
              <a:rPr b="1" lang="fr" sz="1100">
                <a:solidFill>
                  <a:schemeClr val="dk1"/>
                </a:solidFill>
              </a:rPr>
              <a:t>Effectuer une analyse </a:t>
            </a:r>
            <a:r>
              <a:rPr b="1" lang="fr" sz="1100">
                <a:solidFill>
                  <a:schemeClr val="dk1"/>
                </a:solidFill>
              </a:rPr>
              <a:t>univariée</a:t>
            </a:r>
            <a:r>
              <a:rPr b="1" lang="fr" sz="1100">
                <a:solidFill>
                  <a:schemeClr val="dk1"/>
                </a:solidFill>
              </a:rPr>
              <a:t>/bi-variée</a:t>
            </a:r>
            <a:br>
              <a:rPr lang="fr" sz="1100">
                <a:solidFill>
                  <a:schemeClr val="dk1"/>
                </a:solidFill>
              </a:rPr>
            </a:br>
            <a:r>
              <a:rPr lang="fr" sz="1100">
                <a:solidFill>
                  <a:schemeClr val="dk1"/>
                </a:solidFill>
              </a:rPr>
              <a:t>3) </a:t>
            </a:r>
            <a:r>
              <a:rPr b="1" lang="fr" sz="1100">
                <a:solidFill>
                  <a:schemeClr val="dk1"/>
                </a:solidFill>
              </a:rPr>
              <a:t>Hypothèses à l’aide d’une analyse multivariée descriptive et explicative</a:t>
            </a:r>
            <a:r>
              <a:rPr lang="fr" sz="1100">
                <a:solidFill>
                  <a:schemeClr val="dk1"/>
                </a:solidFill>
              </a:rPr>
              <a:t>. 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Context du travail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738150" y="2472700"/>
            <a:ext cx="7718400" cy="9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/>
              <a:t>On a des </a:t>
            </a:r>
            <a:r>
              <a:rPr lang="fr" sz="1100"/>
              <a:t>préférence</a:t>
            </a:r>
            <a:r>
              <a:rPr lang="fr" sz="1100"/>
              <a:t> de nourriture.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/>
              <a:t>Identifions les categories: </a:t>
            </a:r>
            <a:r>
              <a:rPr lang="fr" sz="1100"/>
              <a:t> </a:t>
            </a:r>
            <a:r>
              <a:rPr lang="fr" sz="1100">
                <a:solidFill>
                  <a:schemeClr val="dk1"/>
                </a:solidFill>
              </a:rPr>
              <a:t>meat/fish, cheese, drinks…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/>
              <a:t>Pour chaque de ces </a:t>
            </a:r>
            <a:r>
              <a:rPr lang="fr" sz="1100"/>
              <a:t>catégories</a:t>
            </a:r>
            <a:r>
              <a:rPr lang="fr" sz="1100"/>
              <a:t> on trouve beaucoup des produits avec </a:t>
            </a:r>
            <a:r>
              <a:rPr lang="fr" sz="1100"/>
              <a:t>différent</a:t>
            </a:r>
            <a:r>
              <a:rPr lang="fr" sz="1100"/>
              <a:t> score nutritionnelle . 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➔"/>
            </a:pPr>
            <a:r>
              <a:rPr lang="fr" sz="1100"/>
              <a:t>Comment </a:t>
            </a:r>
            <a:r>
              <a:rPr lang="fr" sz="1100"/>
              <a:t>choisir pour chaque catégorie quelle produit il faut mieux choisir pour notre santé? </a:t>
            </a:r>
            <a:endParaRPr sz="1100"/>
          </a:p>
        </p:txBody>
      </p:sp>
      <p:sp>
        <p:nvSpPr>
          <p:cNvPr id="75" name="Google Shape;75;p15"/>
          <p:cNvSpPr txBox="1"/>
          <p:nvPr/>
        </p:nvSpPr>
        <p:spPr>
          <a:xfrm>
            <a:off x="1124000" y="19759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Problématique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1124000" y="341080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2020">
                <a:solidFill>
                  <a:srgbClr val="000000"/>
                </a:solidFill>
              </a:rPr>
              <a:t>Environnement du travail</a:t>
            </a:r>
            <a:endParaRPr sz="2500">
              <a:solidFill>
                <a:srgbClr val="000000"/>
              </a:solidFill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738150" y="3907550"/>
            <a:ext cx="5432400" cy="114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70000" lnSpcReduction="20000"/>
          </a:bodyPr>
          <a:lstStyle/>
          <a:p>
            <a:pPr indent="-28638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➔"/>
            </a:pPr>
            <a:r>
              <a:rPr lang="fr" sz="1300"/>
              <a:t>Mac OS</a:t>
            </a:r>
            <a:endParaRPr sz="1300">
              <a:solidFill>
                <a:srgbClr val="000000"/>
              </a:solidFill>
            </a:endParaRPr>
          </a:p>
          <a:p>
            <a:pPr indent="-286385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➔"/>
            </a:pPr>
            <a:r>
              <a:rPr lang="fr" sz="1300">
                <a:solidFill>
                  <a:srgbClr val="000000"/>
                </a:solidFill>
              </a:rPr>
              <a:t>Anaconda</a:t>
            </a:r>
            <a:endParaRPr sz="1300">
              <a:solidFill>
                <a:srgbClr val="000000"/>
              </a:solidFill>
            </a:endParaRPr>
          </a:p>
          <a:p>
            <a:pPr indent="-28638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◆"/>
            </a:pPr>
            <a:r>
              <a:rPr lang="fr" sz="1300">
                <a:solidFill>
                  <a:srgbClr val="000000"/>
                </a:solidFill>
              </a:rPr>
              <a:t>python</a:t>
            </a:r>
            <a:endParaRPr sz="1300">
              <a:solidFill>
                <a:srgbClr val="000000"/>
              </a:solidFill>
            </a:endParaRPr>
          </a:p>
          <a:p>
            <a:pPr indent="-28638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◆"/>
            </a:pPr>
            <a:r>
              <a:rPr lang="fr" sz="1300">
                <a:solidFill>
                  <a:srgbClr val="000000"/>
                </a:solidFill>
              </a:rPr>
              <a:t>jupyter, jupyter lab</a:t>
            </a:r>
            <a:endParaRPr sz="1300">
              <a:solidFill>
                <a:srgbClr val="000000"/>
              </a:solidFill>
            </a:endParaRPr>
          </a:p>
          <a:p>
            <a:pPr indent="-28638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◆"/>
            </a:pPr>
            <a:r>
              <a:rPr lang="fr" sz="1300">
                <a:solidFill>
                  <a:srgbClr val="000000"/>
                </a:solidFill>
              </a:rPr>
              <a:t>scikit-learn, numpy, pandas</a:t>
            </a:r>
            <a:endParaRPr sz="1300">
              <a:solidFill>
                <a:srgbClr val="000000"/>
              </a:solidFill>
            </a:endParaRPr>
          </a:p>
          <a:p>
            <a:pPr indent="-28638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◆"/>
            </a:pPr>
            <a:r>
              <a:rPr lang="fr" sz="1300">
                <a:solidFill>
                  <a:srgbClr val="000000"/>
                </a:solidFill>
              </a:rPr>
              <a:t>matplotlib, seaborn</a:t>
            </a:r>
            <a:endParaRPr sz="1300">
              <a:solidFill>
                <a:srgbClr val="000000"/>
              </a:solidFill>
            </a:endParaRPr>
          </a:p>
          <a:p>
            <a:pPr indent="-28638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◆"/>
            </a:pPr>
            <a:r>
              <a:rPr lang="fr" sz="1300">
                <a:solidFill>
                  <a:srgbClr val="000000"/>
                </a:solidFill>
              </a:rPr>
              <a:t>wordcloud</a:t>
            </a:r>
            <a:endParaRPr sz="1300">
              <a:solidFill>
                <a:srgbClr val="000000"/>
              </a:solidFill>
            </a:endParaRPr>
          </a:p>
          <a:p>
            <a:pPr indent="-286385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◆"/>
            </a:pPr>
            <a:r>
              <a:rPr lang="fr" sz="1300">
                <a:solidFill>
                  <a:srgbClr val="000000"/>
                </a:solidFill>
              </a:rPr>
              <a:t>streamlit</a:t>
            </a:r>
            <a:endParaRPr sz="1300">
              <a:solidFill>
                <a:srgbClr val="000000"/>
              </a:solidFill>
            </a:endParaRPr>
          </a:p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/11</a:t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85250" y="902325"/>
            <a:ext cx="7825500" cy="118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21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Char char="➔"/>
            </a:pPr>
            <a:r>
              <a:rPr lang="fr" sz="1000">
                <a:solidFill>
                  <a:schemeClr val="dk1"/>
                </a:solidFill>
              </a:rPr>
              <a:t>Les informations générales sur la fiche du produit : nom, date de modification, etc.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➔"/>
            </a:pPr>
            <a:r>
              <a:rPr lang="fr" sz="1000">
                <a:solidFill>
                  <a:schemeClr val="dk1"/>
                </a:solidFill>
              </a:rPr>
              <a:t>Un ensemble de tags : catégorie du produit, localisation, origine, etc.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➔"/>
            </a:pPr>
            <a:r>
              <a:rPr lang="fr" sz="1000">
                <a:solidFill>
                  <a:schemeClr val="dk1"/>
                </a:solidFill>
              </a:rPr>
              <a:t>Les ingrédients composant les produits et leurs additifs éventuels.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➔"/>
            </a:pPr>
            <a:r>
              <a:rPr lang="fr" sz="1000">
                <a:solidFill>
                  <a:schemeClr val="dk1"/>
                </a:solidFill>
              </a:rPr>
              <a:t>Les catégories de produits.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➔"/>
            </a:pPr>
            <a:r>
              <a:rPr lang="fr" sz="1000">
                <a:solidFill>
                  <a:schemeClr val="dk1"/>
                </a:solidFill>
              </a:rPr>
              <a:t>Des informations nutritionnelles : quantité en grammes d’un nutriment pour 100 grammes du produit.</a:t>
            </a:r>
            <a:endParaRPr sz="1000"/>
          </a:p>
        </p:txBody>
      </p:sp>
      <p:sp>
        <p:nvSpPr>
          <p:cNvPr id="85" name="Google Shape;85;p16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Description des données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7650" y="2084626"/>
            <a:ext cx="3089481" cy="2781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000" y="2191575"/>
            <a:ext cx="3338249" cy="255777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/11</a:t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Démarche méthodologique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700" y="683525"/>
            <a:ext cx="7360200" cy="4233552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/11</a:t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Analyse statistique univarié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375" y="745975"/>
            <a:ext cx="6171776" cy="157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7376" y="2316045"/>
            <a:ext cx="4206223" cy="2127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63450" y="1995300"/>
            <a:ext cx="1473670" cy="1570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62125" y="639538"/>
            <a:ext cx="2596150" cy="1286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83175" y="1898924"/>
            <a:ext cx="2554052" cy="1302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97325" y="3177975"/>
            <a:ext cx="2460950" cy="1225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02625" y="3703600"/>
            <a:ext cx="1716526" cy="93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/11</a:t>
            </a:r>
            <a:endParaRPr/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/>
        </p:nvSpPr>
        <p:spPr>
          <a:xfrm>
            <a:off x="1375300" y="3045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Analyse statistique univarié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93650" y="1805750"/>
            <a:ext cx="3629923" cy="252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174" y="834775"/>
            <a:ext cx="1237125" cy="4034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6150" y="2406263"/>
            <a:ext cx="933600" cy="216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13675" y="834775"/>
            <a:ext cx="3921026" cy="904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1" name="Google Shape;121;p19"/>
          <p:cNvCxnSpPr/>
          <p:nvPr/>
        </p:nvCxnSpPr>
        <p:spPr>
          <a:xfrm flipH="1" rot="10800000">
            <a:off x="1749925" y="1252050"/>
            <a:ext cx="2796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2" name="Google Shape;122;p19"/>
          <p:cNvCxnSpPr/>
          <p:nvPr/>
        </p:nvCxnSpPr>
        <p:spPr>
          <a:xfrm>
            <a:off x="3591750" y="1772900"/>
            <a:ext cx="0" cy="524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3" name="Google Shape;123;p19"/>
          <p:cNvCxnSpPr>
            <a:stCxn id="119" idx="3"/>
          </p:cNvCxnSpPr>
          <p:nvPr/>
        </p:nvCxnSpPr>
        <p:spPr>
          <a:xfrm flipH="1" rot="10800000">
            <a:off x="4039750" y="3488400"/>
            <a:ext cx="777300" cy="2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/11</a:t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Analyse statistique bi-varié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3475" y="757550"/>
            <a:ext cx="7674373" cy="163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1850" y="2547500"/>
            <a:ext cx="4325998" cy="186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4825" y="2647550"/>
            <a:ext cx="3293825" cy="1665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/11</a:t>
            </a:r>
            <a:endParaRPr/>
          </a:p>
        </p:txBody>
      </p:sp>
      <p:pic>
        <p:nvPicPr>
          <p:cNvPr id="135" name="Google Shape;13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/>
        </p:nvSpPr>
        <p:spPr>
          <a:xfrm>
            <a:off x="1222900" y="152150"/>
            <a:ext cx="6367800" cy="4530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2500"/>
              <a:t>Analyse statistique bi-varié</a:t>
            </a:r>
            <a:endParaRPr sz="2500">
              <a:solidFill>
                <a:srgbClr val="000000"/>
              </a:solidFill>
            </a:endParaRPr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3275" y="1013575"/>
            <a:ext cx="3290276" cy="1628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2575" y="961125"/>
            <a:ext cx="3095173" cy="1711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3875" y="2829200"/>
            <a:ext cx="3213875" cy="1674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75800" y="2874275"/>
            <a:ext cx="3407527" cy="1629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r>
              <a:rPr lang="fr"/>
              <a:t>/11</a:t>
            </a:r>
            <a:endParaRPr/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56568" y="4384346"/>
            <a:ext cx="975732" cy="605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